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3"/>
    <p:sldId id="257" r:id="rId4"/>
    <p:sldId id="259" r:id="rId5"/>
    <p:sldId id="334" r:id="rId6"/>
    <p:sldId id="274" r:id="rId7"/>
    <p:sldId id="258" r:id="rId8"/>
    <p:sldId id="304" r:id="rId9"/>
    <p:sldId id="261" r:id="rId10"/>
    <p:sldId id="260" r:id="rId11"/>
    <p:sldId id="262" r:id="rId12"/>
    <p:sldId id="271" r:id="rId13"/>
    <p:sldId id="268" r:id="rId14"/>
    <p:sldId id="264" r:id="rId15"/>
    <p:sldId id="265" r:id="rId16"/>
    <p:sldId id="267" r:id="rId17"/>
    <p:sldId id="269" r:id="rId18"/>
    <p:sldId id="263" r:id="rId19"/>
    <p:sldId id="270" r:id="rId20"/>
    <p:sldId id="286" r:id="rId21"/>
    <p:sldId id="283" r:id="rId22"/>
    <p:sldId id="284" r:id="rId23"/>
    <p:sldId id="285" r:id="rId24"/>
    <p:sldId id="305" r:id="rId25"/>
    <p:sldId id="278" r:id="rId26"/>
    <p:sldId id="273" r:id="rId27"/>
    <p:sldId id="299" r:id="rId28"/>
    <p:sldId id="301" r:id="rId29"/>
    <p:sldId id="300" r:id="rId30"/>
    <p:sldId id="276" r:id="rId31"/>
    <p:sldId id="302" r:id="rId32"/>
    <p:sldId id="303" r:id="rId33"/>
    <p:sldId id="281" r:id="rId34"/>
    <p:sldId id="279" r:id="rId35"/>
    <p:sldId id="287" r:id="rId36"/>
    <p:sldId id="280" r:id="rId3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658" y="-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2.xml"/><Relationship Id="rId39" Type="http://schemas.openxmlformats.org/officeDocument/2006/relationships/presProps" Target="presProps.xml"/><Relationship Id="rId38" Type="http://schemas.openxmlformats.org/officeDocument/2006/relationships/notesMaster" Target="notesMasters/notesMaster1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56CBD-69C8-4EE0-A134-F9B3D4590783}" type="datetimeFigureOut">
              <a:rPr 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53860-41EE-41B6-A393-957165903E9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 smtClean="0"/>
              <a:t>NLP</a:t>
            </a:r>
            <a:r>
              <a:rPr lang="zh-CN" altLang="en-US" sz="4800" dirty="0" smtClean="0"/>
              <a:t>中的生成</a:t>
            </a:r>
            <a:r>
              <a:rPr lang="zh-CN" altLang="en-US" sz="4800" dirty="0"/>
              <a:t>式</a:t>
            </a:r>
            <a:r>
              <a:rPr lang="zh-CN" altLang="en-US" sz="4800" dirty="0" smtClean="0"/>
              <a:t>任务</a:t>
            </a:r>
            <a:endParaRPr 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altLang="zh-CN" dirty="0" smtClean="0"/>
          </a:p>
          <a:p>
            <a:r>
              <a:rPr lang="zh-CN" altLang="en-US" dirty="0" smtClean="0"/>
              <a:t>八斗人工智能学院</a:t>
            </a:r>
            <a:endParaRPr lang="en-US" altLang="zh-CN" dirty="0" smtClean="0"/>
          </a:p>
          <a:p>
            <a:r>
              <a:rPr lang="zh-CN" altLang="en-US" dirty="0"/>
              <a:t>宋学林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Attention</a:t>
            </a:r>
            <a:r>
              <a:rPr lang="zh-CN" altLang="en-US" dirty="0" smtClean="0"/>
              <a:t>机制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soft Attention</a:t>
            </a:r>
            <a:r>
              <a:rPr lang="zh-CN" altLang="en-US" smtClean="0"/>
              <a:t>机制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031690"/>
            <a:ext cx="7560840" cy="2950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Attention</a:t>
            </a:r>
            <a:r>
              <a:rPr lang="zh-CN" altLang="en-US" dirty="0" smtClean="0"/>
              <a:t>机制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47708" y="1211027"/>
            <a:ext cx="3648584" cy="3372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31344" y="1545637"/>
            <a:ext cx="324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+mj-ea"/>
                <a:ea typeface="+mj-ea"/>
              </a:rPr>
              <a:t>机器翻译</a:t>
            </a:r>
            <a:endParaRPr lang="en-US" sz="3200" dirty="0"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Attention</a:t>
            </a:r>
            <a:r>
              <a:rPr lang="zh-CN" altLang="en-US" dirty="0" smtClean="0"/>
              <a:t>机制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344" y="2349981"/>
            <a:ext cx="748883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这 家  餐 馆 做 的 饭 实 在 是 太 好 吃 了</a:t>
            </a:r>
            <a:endParaRPr lang="en-US" sz="3200" dirty="0"/>
          </a:p>
        </p:txBody>
      </p:sp>
      <p:sp>
        <p:nvSpPr>
          <p:cNvPr id="5" name="矩形 4"/>
          <p:cNvSpPr/>
          <p:nvPr/>
        </p:nvSpPr>
        <p:spPr>
          <a:xfrm>
            <a:off x="6636016" y="2834037"/>
            <a:ext cx="216024" cy="1684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099720" y="2834037"/>
            <a:ext cx="216024" cy="559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5580112" y="2845163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1043608" y="2834037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1547664" y="2835133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2123728" y="2834037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2627784" y="2835133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3059832" y="2834037"/>
            <a:ext cx="216024" cy="207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/>
          <p:cNvSpPr/>
          <p:nvPr/>
        </p:nvSpPr>
        <p:spPr>
          <a:xfrm>
            <a:off x="3563888" y="2835133"/>
            <a:ext cx="216024" cy="11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4071704" y="2834037"/>
            <a:ext cx="216024" cy="439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 14"/>
          <p:cNvSpPr/>
          <p:nvPr/>
        </p:nvSpPr>
        <p:spPr>
          <a:xfrm>
            <a:off x="4575760" y="2835133"/>
            <a:ext cx="216024" cy="2785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/>
          <p:cNvSpPr/>
          <p:nvPr/>
        </p:nvSpPr>
        <p:spPr>
          <a:xfrm>
            <a:off x="7164288" y="2857749"/>
            <a:ext cx="216024" cy="1006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矩形 16"/>
          <p:cNvSpPr/>
          <p:nvPr/>
        </p:nvSpPr>
        <p:spPr>
          <a:xfrm>
            <a:off x="7668344" y="2858846"/>
            <a:ext cx="216024" cy="9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矩形 17"/>
          <p:cNvSpPr/>
          <p:nvPr/>
        </p:nvSpPr>
        <p:spPr>
          <a:xfrm>
            <a:off x="5076056" y="2857749"/>
            <a:ext cx="216024" cy="255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31344" y="1545637"/>
            <a:ext cx="324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+mj-ea"/>
                <a:ea typeface="+mj-ea"/>
              </a:rPr>
              <a:t>判断情感倾向</a:t>
            </a:r>
            <a:endParaRPr lang="en-US" sz="3200" dirty="0">
              <a:latin typeface="+mj-ea"/>
              <a:ea typeface="+mj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70992" y="3756614"/>
            <a:ext cx="45365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文本中每个词对于结果的影响是不同的，可以认为他们应当被赋予不同的权重，这种权重也可以称为</a:t>
            </a:r>
            <a:r>
              <a:rPr lang="en-US" altLang="zh-CN" sz="2000" dirty="0" smtClean="0"/>
              <a:t>attention</a:t>
            </a:r>
            <a:endParaRPr lang="en-US" altLang="zh-CN" sz="20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Attention</a:t>
            </a:r>
            <a:r>
              <a:rPr lang="zh-CN" altLang="en-US" dirty="0" smtClean="0"/>
              <a:t>思想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51610"/>
            <a:ext cx="8229600" cy="3691890"/>
          </a:xfrm>
        </p:spPr>
        <p:txBody>
          <a:bodyPr>
            <a:noAutofit/>
          </a:bodyPr>
          <a:lstStyle/>
          <a:p>
            <a:r>
              <a:rPr lang="zh-CN" altLang="en-US" sz="2000" dirty="0" smtClean="0"/>
              <a:t>将输入看做</a:t>
            </a:r>
            <a:r>
              <a:rPr lang="en-US" altLang="zh-CN" sz="2000" dirty="0" smtClean="0"/>
              <a:t>key, value</a:t>
            </a:r>
            <a:r>
              <a:rPr lang="zh-CN" altLang="en-US" sz="2000" dirty="0" smtClean="0"/>
              <a:t>组成的键值对，待输出的信息为</a:t>
            </a:r>
            <a:r>
              <a:rPr lang="en-US" altLang="zh-CN" sz="2000" dirty="0" smtClean="0"/>
              <a:t>query</a:t>
            </a:r>
            <a:endParaRPr lang="en-US" altLang="zh-CN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zh-CN" altLang="en-US" sz="2000" dirty="0" smtClean="0"/>
              <a:t>在翻译任务中，</a:t>
            </a:r>
            <a:r>
              <a:rPr lang="en-US" altLang="zh-CN" sz="2000" dirty="0" smtClean="0"/>
              <a:t>key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value</a:t>
            </a:r>
            <a:r>
              <a:rPr lang="zh-CN" altLang="en-US" sz="2000" dirty="0" smtClean="0"/>
              <a:t>一致</a:t>
            </a:r>
            <a:endParaRPr lang="en-US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923678"/>
            <a:ext cx="7288213" cy="22645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soft-attention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20133"/>
            <a:ext cx="5760640" cy="3623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hard attention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在</a:t>
            </a:r>
            <a:r>
              <a:rPr lang="en-US" altLang="zh-CN" sz="2400" dirty="0" smtClean="0"/>
              <a:t>one-hot</a:t>
            </a:r>
            <a:r>
              <a:rPr lang="zh-CN" altLang="en-US" sz="2400" dirty="0" smtClean="0"/>
              <a:t>的基础上，将</a:t>
            </a:r>
            <a:r>
              <a:rPr lang="en-US" altLang="zh-CN" sz="2400" dirty="0" smtClean="0"/>
              <a:t>attention</a:t>
            </a:r>
            <a:r>
              <a:rPr lang="zh-CN" altLang="en-US" sz="2400" dirty="0" smtClean="0"/>
              <a:t>向量转换成</a:t>
            </a:r>
            <a:r>
              <a:rPr lang="en-US" altLang="zh-CN" sz="2400" dirty="0" smtClean="0"/>
              <a:t>one-hot</a:t>
            </a:r>
            <a:r>
              <a:rPr lang="zh-CN" altLang="en-US" sz="2400" dirty="0" smtClean="0"/>
              <a:t>形式</a:t>
            </a:r>
            <a:endParaRPr lang="en-US" altLang="zh-CN" sz="2400" dirty="0" smtClean="0"/>
          </a:p>
          <a:p>
            <a:endParaRPr lang="en-US" sz="2400" dirty="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880" y="1837177"/>
            <a:ext cx="5256584" cy="3306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7264464" y="3617885"/>
            <a:ext cx="187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one-hot</a:t>
            </a:r>
            <a:r>
              <a:rPr lang="zh-CN" altLang="en-US" dirty="0" smtClean="0">
                <a:solidFill>
                  <a:srgbClr val="FF0000"/>
                </a:solidFill>
              </a:rPr>
              <a:t>形式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 flipH="1">
            <a:off x="6516216" y="3802551"/>
            <a:ext cx="74824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</a:t>
            </a:r>
            <a:r>
              <a:rPr lang="en-US" altLang="zh-CN" dirty="0" smtClean="0"/>
              <a:t>attention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使用部分隐向量计算</a:t>
            </a:r>
            <a:r>
              <a:rPr lang="en-US" altLang="zh-CN" dirty="0" smtClean="0"/>
              <a:t>attention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3856" y="1923679"/>
            <a:ext cx="4032448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Teacher Forcing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 smtClean="0"/>
              <a:t>训练过程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r>
              <a:rPr lang="en-US" dirty="0" smtClean="0"/>
              <a:t>s1:  x1, x2, x3 … </a:t>
            </a:r>
            <a:r>
              <a:rPr lang="en-US" dirty="0" err="1" smtClean="0"/>
              <a:t>xn</a:t>
            </a:r>
            <a:r>
              <a:rPr lang="en-US" dirty="0" smtClean="0"/>
              <a:t>,  &lt;</a:t>
            </a:r>
            <a:r>
              <a:rPr lang="en-US" dirty="0" err="1" smtClean="0"/>
              <a:t>sos</a:t>
            </a:r>
            <a:r>
              <a:rPr lang="en-US" dirty="0" smtClean="0"/>
              <a:t>&gt; - &gt; y1</a:t>
            </a:r>
            <a:endParaRPr lang="en-US" dirty="0" smtClean="0"/>
          </a:p>
          <a:p>
            <a:r>
              <a:rPr lang="en-US" dirty="0" smtClean="0"/>
              <a:t>s2:  x1, x2, x3 … </a:t>
            </a:r>
            <a:r>
              <a:rPr lang="en-US" dirty="0" err="1" smtClean="0"/>
              <a:t>xn</a:t>
            </a:r>
            <a:r>
              <a:rPr lang="en-US" dirty="0" smtClean="0"/>
              <a:t>, &lt;</a:t>
            </a:r>
            <a:r>
              <a:rPr lang="en-US" dirty="0" err="1" smtClean="0"/>
              <a:t>sos</a:t>
            </a:r>
            <a:r>
              <a:rPr lang="en-US" dirty="0" smtClean="0"/>
              <a:t>&gt;,  </a:t>
            </a:r>
            <a:r>
              <a:rPr lang="en-US" dirty="0" smtClean="0">
                <a:solidFill>
                  <a:srgbClr val="FF0000"/>
                </a:solidFill>
              </a:rPr>
              <a:t>y1</a:t>
            </a:r>
            <a:r>
              <a:rPr lang="en-US" dirty="0" smtClean="0"/>
              <a:t> - &gt;  y2</a:t>
            </a:r>
            <a:endParaRPr lang="en-US" dirty="0" smtClean="0"/>
          </a:p>
          <a:p>
            <a:r>
              <a:rPr lang="en-US" dirty="0" smtClean="0"/>
              <a:t>s3:  x1</a:t>
            </a:r>
            <a:r>
              <a:rPr lang="en-US" dirty="0"/>
              <a:t>, x2, x3 … </a:t>
            </a:r>
            <a:r>
              <a:rPr lang="en-US" dirty="0" err="1"/>
              <a:t>xn</a:t>
            </a:r>
            <a:r>
              <a:rPr lang="en-US" dirty="0"/>
              <a:t>, &lt;</a:t>
            </a:r>
            <a:r>
              <a:rPr lang="en-US" dirty="0" err="1"/>
              <a:t>sos</a:t>
            </a:r>
            <a:r>
              <a:rPr lang="en-US" dirty="0" smtClean="0"/>
              <a:t>&gt;,  </a:t>
            </a:r>
            <a:r>
              <a:rPr lang="en-US" dirty="0" smtClean="0">
                <a:solidFill>
                  <a:srgbClr val="FF0000"/>
                </a:solidFill>
              </a:rPr>
              <a:t>y1,  y2 </a:t>
            </a:r>
            <a:r>
              <a:rPr lang="en-US" dirty="0" smtClean="0"/>
              <a:t>-&gt; y3</a:t>
            </a:r>
            <a:endParaRPr lang="en-US" dirty="0" smtClean="0"/>
          </a:p>
          <a:p>
            <a:endParaRPr lang="en-US" dirty="0"/>
          </a:p>
          <a:p>
            <a:r>
              <a:rPr lang="zh-CN" altLang="en-US" dirty="0" smtClean="0"/>
              <a:t>红字部分使用真实标签，则称作</a:t>
            </a:r>
            <a:r>
              <a:rPr lang="en-US" altLang="zh-CN" dirty="0" smtClean="0"/>
              <a:t>teacher forcing</a:t>
            </a:r>
            <a:endParaRPr lang="en-US" altLang="zh-CN" dirty="0"/>
          </a:p>
          <a:p>
            <a:endParaRPr lang="en-US" dirty="0" smtClean="0"/>
          </a:p>
          <a:p>
            <a:r>
              <a:rPr lang="zh-CN" altLang="en-US" dirty="0" smtClean="0"/>
              <a:t>信息泄露问题 </a:t>
            </a:r>
            <a:r>
              <a:rPr lang="en-US" altLang="zh-CN" dirty="0"/>
              <a:t>(</a:t>
            </a:r>
            <a:r>
              <a:rPr lang="en-US" altLang="zh-CN" dirty="0" smtClean="0"/>
              <a:t> </a:t>
            </a:r>
            <a:r>
              <a:rPr lang="en-US" dirty="0"/>
              <a:t>exposure </a:t>
            </a:r>
            <a:r>
              <a:rPr lang="en-US" dirty="0" smtClean="0"/>
              <a:t>bias )</a:t>
            </a:r>
            <a:endParaRPr lang="en-US" altLang="zh-C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self attention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37660" y="1200150"/>
            <a:ext cx="4549140" cy="3394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 smtClean="0"/>
              <a:t>《attention  is  all  you  need》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zh-CN" altLang="en-US" sz="1400" dirty="0" smtClean="0"/>
              <a:t>提出</a:t>
            </a:r>
            <a:r>
              <a:rPr lang="en-US" altLang="zh-CN" sz="1400" dirty="0" smtClean="0"/>
              <a:t>transformer</a:t>
            </a:r>
            <a:r>
              <a:rPr lang="zh-CN" altLang="en-US" sz="1400" dirty="0" smtClean="0"/>
              <a:t>结构</a:t>
            </a:r>
            <a:endParaRPr lang="zh-CN" altLang="en-US" sz="1400" dirty="0" smtClean="0"/>
          </a:p>
          <a:p>
            <a:pPr marL="0" indent="0">
              <a:buNone/>
            </a:pPr>
            <a:r>
              <a:rPr lang="zh-CN" altLang="en-US" sz="1400" dirty="0" smtClean="0"/>
              <a:t>用于机器翻译（</a:t>
            </a:r>
            <a:r>
              <a:rPr lang="en-US" altLang="zh-CN" sz="1400" dirty="0" smtClean="0"/>
              <a:t>seq2seq</a:t>
            </a:r>
            <a:r>
              <a:rPr lang="zh-CN" altLang="en-US" sz="1400" dirty="0" smtClean="0"/>
              <a:t>任务）</a:t>
            </a:r>
            <a:endParaRPr lang="zh-CN" altLang="en-US" sz="14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055" y="2787650"/>
            <a:ext cx="4515485" cy="1935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05" y="1084580"/>
            <a:ext cx="3388995" cy="39439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256026"/>
            <a:ext cx="5790875" cy="3868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Encoder-Decoder</a:t>
            </a:r>
            <a:r>
              <a:rPr lang="zh-CN" altLang="en-US" dirty="0" smtClean="0"/>
              <a:t>架构</a:t>
            </a:r>
            <a:endParaRPr lang="zh-CN" alt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891946"/>
            <a:ext cx="6934200" cy="259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生成式任务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 smtClean="0"/>
              <a:t>输出</a:t>
            </a:r>
            <a:r>
              <a:rPr lang="en-US" altLang="zh-CN" dirty="0" smtClean="0"/>
              <a:t>Y</a:t>
            </a:r>
            <a:r>
              <a:rPr lang="zh-CN" altLang="en-US" dirty="0" smtClean="0"/>
              <a:t>没有预设的范围，受输入</a:t>
            </a:r>
            <a:r>
              <a:rPr lang="en-US" altLang="zh-CN" dirty="0" smtClean="0"/>
              <a:t>X</a:t>
            </a:r>
            <a:r>
              <a:rPr lang="zh-CN" altLang="en-US" dirty="0" smtClean="0"/>
              <a:t>影响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在人工智能的各个领域都有，包括很多跨领域任务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图像领域：图像</a:t>
            </a:r>
            <a:r>
              <a:rPr lang="en-US" altLang="zh-CN" dirty="0" smtClean="0"/>
              <a:t>/</a:t>
            </a:r>
            <a:r>
              <a:rPr lang="zh-CN" altLang="en-US" dirty="0" smtClean="0"/>
              <a:t>视频生成</a:t>
            </a:r>
            <a:r>
              <a:rPr lang="en-US" altLang="zh-CN" dirty="0" smtClean="0"/>
              <a:t>, </a:t>
            </a:r>
            <a:r>
              <a:rPr lang="zh-CN" altLang="en-US" dirty="0" smtClean="0"/>
              <a:t>图像</a:t>
            </a:r>
            <a:r>
              <a:rPr lang="zh-CN" altLang="en-US" dirty="0"/>
              <a:t>补</a:t>
            </a:r>
            <a:r>
              <a:rPr lang="zh-CN" altLang="en-US" dirty="0" smtClean="0"/>
              <a:t>全等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语音领域：语音合成等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文本领域：机器翻译等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570730"/>
            <a:ext cx="2520280" cy="221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Decoder</a:t>
            </a:r>
            <a:r>
              <a:rPr lang="zh-CN" altLang="en-US" dirty="0" smtClean="0"/>
              <a:t>中的使用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059582"/>
            <a:ext cx="7089874" cy="4023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Mask Attention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271" y="3440089"/>
            <a:ext cx="5114737" cy="1703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524" y="867868"/>
            <a:ext cx="5115507" cy="2584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Mask Attention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686" y="1059582"/>
            <a:ext cx="7251700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861" y="3133723"/>
            <a:ext cx="6483350" cy="191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通过</a:t>
            </a:r>
            <a:r>
              <a:rPr lang="en-US" altLang="zh-CN"/>
              <a:t>Mask</a:t>
            </a:r>
            <a:r>
              <a:rPr lang="zh-CN" altLang="en-US"/>
              <a:t>控制训练方式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15695" y="843280"/>
            <a:ext cx="5970270" cy="42138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06945" y="3220085"/>
            <a:ext cx="1860550" cy="8255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UniLM</a:t>
            </a:r>
            <a:endParaRPr lang="en-US" altLang="zh-CN" sz="1600"/>
          </a:p>
          <a:p>
            <a:r>
              <a:rPr lang="zh-CN" altLang="en-US" sz="1600"/>
              <a:t>https://arxiv.org/abs/1905.03197</a:t>
            </a:r>
            <a:endParaRPr lang="zh-CN" altLang="en-US"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常见的评价指标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BLEU</a:t>
            </a:r>
            <a:endParaRPr lang="en-US" altLang="zh-CN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altLang="zh-CN" sz="2800" dirty="0"/>
              <a:t>ROUGE</a:t>
            </a:r>
            <a:endParaRPr lang="en-US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971" y="3685338"/>
            <a:ext cx="5416988" cy="1458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707783"/>
            <a:ext cx="5806725" cy="756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272" y="2500061"/>
            <a:ext cx="4712182" cy="1013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常见问题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语言模型文本生成结果有时会出现段落不断重复的现象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51670"/>
            <a:ext cx="6785799" cy="2991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25" y="1578610"/>
            <a:ext cx="6097270" cy="2675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采样策略相关参数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Beam Size</a:t>
            </a:r>
            <a:endParaRPr lang="en-US" altLang="zh-CN">
              <a:sym typeface="+mn-ea"/>
            </a:endParaRPr>
          </a:p>
          <a:p>
            <a:r>
              <a:rPr lang="zh-CN" altLang="en-US"/>
              <a:t>Temperature</a:t>
            </a:r>
            <a:endParaRPr lang="zh-CN" altLang="en-US"/>
          </a:p>
          <a:p>
            <a:r>
              <a:rPr lang="en-US" altLang="zh-CN"/>
              <a:t>Top K </a:t>
            </a:r>
            <a:endParaRPr lang="en-US" altLang="zh-CN"/>
          </a:p>
          <a:p>
            <a:r>
              <a:rPr lang="en-US" altLang="zh-CN"/>
              <a:t>Top P</a:t>
            </a:r>
            <a:endParaRPr lang="en-US" altLang="zh-CN"/>
          </a:p>
          <a:p>
            <a:r>
              <a:rPr lang="en-US" altLang="zh-CN"/>
              <a:t>Repetition Penalty</a:t>
            </a:r>
            <a:endParaRPr lang="en-US" altLang="zh-CN"/>
          </a:p>
          <a:p>
            <a:r>
              <a:rPr lang="en-US" altLang="zh-CN"/>
              <a:t>Max memory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Beam Size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35785" y="1275715"/>
            <a:ext cx="5436235" cy="3394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Temperature </a:t>
            </a:r>
            <a:r>
              <a:rPr lang="en-US" altLang="zh-CN">
                <a:sym typeface="+mn-ea"/>
              </a:rPr>
              <a:t>Sampling</a:t>
            </a:r>
            <a:endParaRPr lang="en-US" altLang="zh-CN"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59430" y="1779905"/>
            <a:ext cx="2792095" cy="14344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0" y="3075940"/>
            <a:ext cx="8144510" cy="20116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5695" y="1131570"/>
            <a:ext cx="6970395" cy="642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输出每个字的概率分布时，通过参数</a:t>
            </a:r>
            <a:r>
              <a:rPr lang="en-US" altLang="zh-CN"/>
              <a:t>T</a:t>
            </a:r>
            <a:r>
              <a:rPr lang="zh-CN" altLang="en-US"/>
              <a:t>，对</a:t>
            </a:r>
            <a:r>
              <a:rPr lang="en-US" altLang="zh-CN"/>
              <a:t>softmax</a:t>
            </a:r>
            <a:r>
              <a:rPr lang="zh-CN" altLang="en-US"/>
              <a:t>部分做特殊处理</a:t>
            </a:r>
            <a:endParaRPr lang="zh-CN" altLang="en-US"/>
          </a:p>
          <a:p>
            <a:r>
              <a:rPr lang="en-US" altLang="zh-CN"/>
              <a:t>temperature</a:t>
            </a:r>
            <a:r>
              <a:rPr lang="zh-CN" altLang="en-US"/>
              <a:t>越大，结果越随机；反之则约固定</a:t>
            </a:r>
            <a:endParaRPr lang="zh-CN" altLang="en-US"/>
          </a:p>
        </p:txBody>
      </p:sp>
      <p:sp>
        <p:nvSpPr>
          <p:cNvPr id="7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Top-P/Top-K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600" dirty="0" smtClean="0">
                <a:sym typeface="+mn-ea"/>
              </a:rPr>
              <a:t>Top – k </a:t>
            </a:r>
            <a:r>
              <a:rPr lang="zh-CN" altLang="en-US" sz="1400" dirty="0" smtClean="0">
                <a:sym typeface="+mn-ea"/>
              </a:rPr>
              <a:t>采样</a:t>
            </a:r>
            <a:endParaRPr lang="zh-CN" altLang="en-US" sz="1400" dirty="0" smtClean="0">
              <a:sym typeface="+mn-ea"/>
            </a:endParaRPr>
          </a:p>
          <a:p>
            <a:pPr marL="0" indent="0">
              <a:buNone/>
            </a:pPr>
            <a:r>
              <a:rPr lang="en-US" altLang="zh-CN" sz="1600" dirty="0" smtClean="0"/>
              <a:t>    </a:t>
            </a:r>
            <a:r>
              <a:rPr lang="zh-CN" altLang="en-US" sz="1600" dirty="0" smtClean="0"/>
              <a:t>采样时从概率最高的</a:t>
            </a:r>
            <a:r>
              <a:rPr lang="en-US" altLang="zh-CN" sz="1600" dirty="0" smtClean="0"/>
              <a:t>K</a:t>
            </a:r>
            <a:r>
              <a:rPr lang="zh-CN" altLang="en-US" sz="1600" dirty="0" smtClean="0"/>
              <a:t>个字</a:t>
            </a:r>
            <a:endParaRPr lang="zh-CN" altLang="en-US" sz="1600" dirty="0" smtClean="0"/>
          </a:p>
          <a:p>
            <a:pPr marL="0" indent="0">
              <a:buNone/>
            </a:pPr>
            <a:r>
              <a:rPr lang="zh-CN" altLang="en-US" sz="1600" dirty="0" smtClean="0"/>
              <a:t>    中选择</a:t>
            </a:r>
            <a:endParaRPr lang="zh-CN" altLang="en-US" sz="1600" dirty="0" smtClean="0"/>
          </a:p>
          <a:p>
            <a:pPr marL="0" indent="0">
              <a:buNone/>
            </a:pPr>
            <a:r>
              <a:rPr lang="zh-CN" altLang="en-US" sz="1400" dirty="0" smtClean="0"/>
              <a:t>     </a:t>
            </a:r>
            <a:endParaRPr lang="zh-CN" altLang="en-US" sz="1400" dirty="0" smtClean="0"/>
          </a:p>
          <a:p>
            <a:endParaRPr lang="zh-CN" altLang="en-US" sz="1400" dirty="0" smtClean="0"/>
          </a:p>
          <a:p>
            <a:endParaRPr lang="zh-CN" altLang="en-US" sz="1400" dirty="0" smtClean="0"/>
          </a:p>
          <a:p>
            <a:r>
              <a:rPr lang="en-US" altLang="zh-CN" sz="1600" dirty="0" smtClean="0"/>
              <a:t>Top – p </a:t>
            </a:r>
            <a:r>
              <a:rPr lang="zh-CN" altLang="en-US" sz="1600" dirty="0" smtClean="0"/>
              <a:t>采样（动态）</a:t>
            </a:r>
            <a:endParaRPr lang="zh-CN" altLang="en-US" sz="1600" dirty="0" smtClean="0"/>
          </a:p>
          <a:p>
            <a:pPr marL="0" indent="0">
              <a:buNone/>
            </a:pPr>
            <a:r>
              <a:rPr lang="en-US" altLang="zh-CN" sz="1600" dirty="0" smtClean="0"/>
              <a:t>   </a:t>
            </a:r>
            <a:r>
              <a:rPr lang="zh-CN" altLang="en-US" sz="1600" dirty="0" smtClean="0"/>
              <a:t>采样时，先按概率</a:t>
            </a:r>
            <a:r>
              <a:rPr lang="zh-CN" altLang="en-US" sz="1600" dirty="0" smtClean="0">
                <a:sym typeface="+mn-ea"/>
              </a:rPr>
              <a:t>从高到</a:t>
            </a:r>
            <a:endParaRPr lang="zh-CN" altLang="en-US" sz="1600" dirty="0" smtClean="0">
              <a:sym typeface="+mn-ea"/>
            </a:endParaRPr>
          </a:p>
          <a:p>
            <a:pPr marL="0" indent="0">
              <a:buNone/>
            </a:pPr>
            <a:r>
              <a:rPr lang="zh-CN" altLang="en-US" sz="1600" dirty="0" smtClean="0">
                <a:sym typeface="+mn-ea"/>
              </a:rPr>
              <a:t>   低</a:t>
            </a:r>
            <a:r>
              <a:rPr lang="zh-CN" altLang="en-US" sz="1600" dirty="0" smtClean="0"/>
              <a:t>排序，从累加概率不超</a:t>
            </a:r>
            <a:endParaRPr lang="zh-CN" altLang="en-US" sz="1600" dirty="0" smtClean="0"/>
          </a:p>
          <a:p>
            <a:pPr marL="0" indent="0">
              <a:buNone/>
            </a:pPr>
            <a:r>
              <a:rPr lang="zh-CN" altLang="en-US" sz="1600" dirty="0" smtClean="0"/>
              <a:t>   过</a:t>
            </a:r>
            <a:r>
              <a:rPr lang="en-US" altLang="zh-CN" sz="1600" dirty="0" smtClean="0"/>
              <a:t>P</a:t>
            </a:r>
            <a:r>
              <a:rPr lang="zh-CN" altLang="en-US" sz="1600" dirty="0" smtClean="0"/>
              <a:t>的范围内选择</a:t>
            </a:r>
            <a:endParaRPr lang="zh-CN" altLang="en-US" sz="1600" dirty="0" smtClean="0"/>
          </a:p>
          <a:p>
            <a:r>
              <a:rPr lang="zh-CN" altLang="en-US" sz="1400" dirty="0" smtClean="0"/>
              <a:t>取值范围</a:t>
            </a:r>
            <a:r>
              <a:rPr lang="en-US" altLang="zh-CN" sz="1400" dirty="0" smtClean="0"/>
              <a:t>0-1</a:t>
            </a:r>
            <a:endParaRPr lang="en-US" altLang="zh-CN" sz="1400" dirty="0" smtClean="0"/>
          </a:p>
          <a:p>
            <a:endParaRPr lang="zh-CN" altLang="en-US" sz="1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1820" y="1419860"/>
            <a:ext cx="5984875" cy="34905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seq2seq</a:t>
            </a:r>
            <a:r>
              <a:rPr lang="zh-CN" altLang="en-US" dirty="0" smtClean="0"/>
              <a:t>任务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输入输出均为不定长的序列</a:t>
            </a:r>
            <a:endParaRPr lang="en-US" altLang="zh-CN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zh-CN" altLang="en-US" dirty="0" smtClean="0"/>
              <a:t>如：</a:t>
            </a:r>
            <a:endParaRPr lang="en-US" altLang="zh-CN" dirty="0" smtClean="0"/>
          </a:p>
          <a:p>
            <a:r>
              <a:rPr lang="zh-CN" altLang="en-US" dirty="0" smtClean="0"/>
              <a:t>机器翻译</a:t>
            </a:r>
            <a:endParaRPr lang="en-US" altLang="zh-CN" dirty="0" smtClean="0"/>
          </a:p>
          <a:p>
            <a:r>
              <a:rPr lang="zh-CN" altLang="en-US" dirty="0" smtClean="0"/>
              <a:t>机器作诗</a:t>
            </a:r>
            <a:endParaRPr lang="en-US" altLang="zh-CN" dirty="0" smtClean="0"/>
          </a:p>
          <a:p>
            <a:r>
              <a:rPr lang="zh-CN" altLang="en-US" dirty="0" smtClean="0"/>
              <a:t>自动摘要等</a:t>
            </a:r>
            <a:endParaRPr lang="en-US" altLang="zh-CN" dirty="0" smtClean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44" y="2247714"/>
            <a:ext cx="4543425" cy="187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Repetition Penalty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/>
              <a:t>Frequency Penalty、Presence Penalty类似</a:t>
            </a:r>
            <a:endParaRPr lang="zh-CN" altLang="en-US" sz="2400"/>
          </a:p>
          <a:p>
            <a:r>
              <a:rPr lang="zh-CN" altLang="en-US" sz="2400"/>
              <a:t>用于限制语言模型输出重复的内容</a:t>
            </a:r>
            <a:endParaRPr lang="zh-CN" altLang="en-US" sz="2400"/>
          </a:p>
          <a:p>
            <a:r>
              <a:rPr lang="zh-CN" altLang="en-US" sz="2400"/>
              <a:t>取值范围 </a:t>
            </a:r>
            <a:r>
              <a:rPr lang="en-US" altLang="zh-CN" sz="2400"/>
              <a:t>&gt; 1</a:t>
            </a:r>
            <a:endParaRPr lang="en-US" altLang="zh-CN" sz="2400"/>
          </a:p>
          <a:p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895" y="3218180"/>
            <a:ext cx="8217535" cy="17189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99610" y="3434080"/>
            <a:ext cx="46361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accent2"/>
                </a:solidFill>
              </a:rPr>
              <a:t>#</a:t>
            </a:r>
            <a:r>
              <a:rPr lang="zh-CN" altLang="en-US" sz="1400">
                <a:solidFill>
                  <a:schemeClr val="accent2"/>
                </a:solidFill>
              </a:rPr>
              <a:t>找到在输入中出现过的字，在当前预测分布中的分数</a:t>
            </a:r>
            <a:endParaRPr lang="zh-CN" altLang="en-US" sz="1400">
              <a:solidFill>
                <a:schemeClr val="accent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23440" y="2785745"/>
            <a:ext cx="5741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2"/>
                </a:solidFill>
              </a:rPr>
              <a:t>input_ids:</a:t>
            </a:r>
            <a:r>
              <a:rPr lang="zh-CN" altLang="en-US">
                <a:solidFill>
                  <a:schemeClr val="accent2"/>
                </a:solidFill>
              </a:rPr>
              <a:t>输入文本        </a:t>
            </a:r>
            <a:r>
              <a:rPr lang="en-US" altLang="zh-CN">
                <a:solidFill>
                  <a:schemeClr val="accent2"/>
                </a:solidFill>
              </a:rPr>
              <a:t>scores:</a:t>
            </a:r>
            <a:r>
              <a:rPr lang="zh-CN" altLang="en-US">
                <a:solidFill>
                  <a:schemeClr val="accent2"/>
                </a:solidFill>
              </a:rPr>
              <a:t>输出字的概率分布</a:t>
            </a:r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79550" y="4227195"/>
            <a:ext cx="74618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accent2"/>
                </a:solidFill>
              </a:rPr>
              <a:t>#</a:t>
            </a:r>
            <a:r>
              <a:rPr lang="zh-CN" altLang="en-US" sz="1400">
                <a:solidFill>
                  <a:schemeClr val="accent2"/>
                </a:solidFill>
              </a:rPr>
              <a:t>如果当前得分小于</a:t>
            </a:r>
            <a:r>
              <a:rPr lang="en-US" altLang="zh-CN" sz="1400">
                <a:solidFill>
                  <a:schemeClr val="accent2"/>
                </a:solidFill>
              </a:rPr>
              <a:t>0</a:t>
            </a:r>
            <a:r>
              <a:rPr lang="zh-CN" altLang="en-US" sz="1400">
                <a:solidFill>
                  <a:schemeClr val="accent2"/>
                </a:solidFill>
              </a:rPr>
              <a:t>，乘</a:t>
            </a:r>
            <a:r>
              <a:rPr lang="en-US" altLang="zh-CN" sz="1400">
                <a:solidFill>
                  <a:schemeClr val="accent2"/>
                </a:solidFill>
              </a:rPr>
              <a:t>penalty</a:t>
            </a:r>
            <a:r>
              <a:rPr lang="zh-CN" altLang="en-US" sz="1400">
                <a:solidFill>
                  <a:schemeClr val="accent2"/>
                </a:solidFill>
              </a:rPr>
              <a:t>进一步减小；如果档期那得分大于</a:t>
            </a:r>
            <a:r>
              <a:rPr lang="en-US" altLang="zh-CN" sz="1400">
                <a:solidFill>
                  <a:schemeClr val="accent2"/>
                </a:solidFill>
              </a:rPr>
              <a:t>0</a:t>
            </a:r>
            <a:r>
              <a:rPr lang="zh-CN" altLang="en-US" sz="1400">
                <a:solidFill>
                  <a:schemeClr val="accent2"/>
                </a:solidFill>
              </a:rPr>
              <a:t>，除以</a:t>
            </a:r>
            <a:r>
              <a:rPr lang="en-US" altLang="zh-CN" sz="1400">
                <a:solidFill>
                  <a:schemeClr val="accent2"/>
                </a:solidFill>
              </a:rPr>
              <a:t>penalty</a:t>
            </a:r>
            <a:r>
              <a:rPr lang="zh-CN" altLang="en-US" sz="1400">
                <a:solidFill>
                  <a:schemeClr val="accent2"/>
                </a:solidFill>
              </a:rPr>
              <a:t>进一步减小</a:t>
            </a:r>
            <a:endParaRPr lang="zh-CN" altLang="en-US" sz="1400">
              <a:solidFill>
                <a:schemeClr val="accent2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23665" y="4587875"/>
            <a:ext cx="47123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accent2"/>
                </a:solidFill>
              </a:rPr>
              <a:t>#</a:t>
            </a:r>
            <a:r>
              <a:rPr lang="zh-CN" altLang="en-US" sz="1400">
                <a:solidFill>
                  <a:schemeClr val="accent2"/>
                </a:solidFill>
              </a:rPr>
              <a:t>更新概率值</a:t>
            </a:r>
            <a:endParaRPr lang="zh-CN" altLang="en-US" sz="1400">
              <a:solidFill>
                <a:schemeClr val="accent2"/>
              </a:solidFill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Max Memory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 sz="2400"/>
              <a:t>从后向前，截断送入模型文本，到指定长度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max memory = 3</a:t>
            </a:r>
            <a:endParaRPr lang="en-US" altLang="zh-CN" sz="2400"/>
          </a:p>
          <a:p>
            <a:r>
              <a:rPr lang="en-US" altLang="zh-CN" sz="2400"/>
              <a:t>a     -&gt; model -&gt; b</a:t>
            </a:r>
            <a:endParaRPr lang="en-US" altLang="zh-CN" sz="2400"/>
          </a:p>
          <a:p>
            <a:r>
              <a:rPr lang="en-US" altLang="zh-CN" sz="2400"/>
              <a:t>ab   -&gt; model -&gt; c</a:t>
            </a:r>
            <a:endParaRPr lang="en-US" altLang="zh-CN" sz="2400"/>
          </a:p>
          <a:p>
            <a:r>
              <a:rPr lang="en-US" altLang="zh-CN" sz="2400"/>
              <a:t>abc -&gt; model -&gt; d</a:t>
            </a:r>
            <a:endParaRPr lang="en-US" altLang="zh-CN" sz="2400"/>
          </a:p>
          <a:p>
            <a:r>
              <a:rPr lang="en-US" altLang="zh-CN" sz="2400"/>
              <a:t>bcd -&gt; model -&gt; e</a:t>
            </a:r>
            <a:endParaRPr lang="en-US" altLang="zh-CN" sz="2400"/>
          </a:p>
          <a:p>
            <a:r>
              <a:rPr lang="en-US" altLang="zh-CN" sz="2400"/>
              <a:t>cde -&gt; model -&gt; f</a:t>
            </a:r>
            <a:endParaRPr lang="en-US" altLang="zh-CN" sz="2400"/>
          </a:p>
        </p:txBody>
      </p:sp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指针网络</a:t>
            </a:r>
            <a:r>
              <a:rPr lang="en-US" altLang="zh-CN" dirty="0" smtClean="0"/>
              <a:t>pointer-network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055590"/>
            <a:ext cx="7236742" cy="4058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seq2seq</a:t>
            </a:r>
            <a:r>
              <a:rPr lang="zh-CN" altLang="en-US" dirty="0" smtClean="0"/>
              <a:t>预训练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seq2seq</a:t>
            </a:r>
            <a:r>
              <a:rPr lang="zh-CN" altLang="en-US" dirty="0" smtClean="0"/>
              <a:t>也可进行模型预训练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 err="1" smtClean="0"/>
              <a:t>bert</a:t>
            </a:r>
            <a:r>
              <a:rPr lang="zh-CN" altLang="en-US" dirty="0" smtClean="0"/>
              <a:t>是一个</a:t>
            </a:r>
            <a:r>
              <a:rPr lang="en-US" altLang="zh-CN" dirty="0" smtClean="0"/>
              <a:t>encoder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 smtClean="0"/>
              <a:t>seq2seq</a:t>
            </a:r>
            <a:r>
              <a:rPr lang="zh-CN" altLang="en-US" dirty="0" smtClean="0"/>
              <a:t>训练可以得到</a:t>
            </a:r>
            <a:r>
              <a:rPr lang="en-US" altLang="zh-CN" dirty="0" smtClean="0"/>
              <a:t>encoder + decoder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 smtClean="0"/>
              <a:t>代表：</a:t>
            </a:r>
            <a:r>
              <a:rPr lang="en-US" altLang="zh-CN" dirty="0" smtClean="0"/>
              <a:t>T5</a:t>
            </a:r>
            <a:endParaRPr lang="en-US" altLang="zh-C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70" y="493800"/>
            <a:ext cx="8014866" cy="2768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46" y="3262572"/>
            <a:ext cx="4752528" cy="1892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164288" y="302622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矩形 3"/>
          <p:cNvSpPr/>
          <p:nvPr/>
        </p:nvSpPr>
        <p:spPr>
          <a:xfrm>
            <a:off x="3011314" y="2225501"/>
            <a:ext cx="31213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答疑时间</a:t>
            </a:r>
            <a:endParaRPr lang="zh-CN" altLang="en-U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自回归语言模型训练</a:t>
            </a:r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403350" y="2283460"/>
            <a:ext cx="6117590" cy="14135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691640" y="1635760"/>
            <a:ext cx="6983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今          天          是           个           好          天           气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19885" y="4156075"/>
            <a:ext cx="6983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 天          是           个           好          天           气           </a:t>
            </a:r>
            <a:r>
              <a:rPr lang="en-US" altLang="zh-CN"/>
              <a:t>&lt;eos&gt;</a:t>
            </a:r>
            <a:endParaRPr lang="en-US" altLang="zh-CN"/>
          </a:p>
        </p:txBody>
      </p:sp>
      <p:cxnSp>
        <p:nvCxnSpPr>
          <p:cNvPr id="8" name="直接箭头连接符 7"/>
          <p:cNvCxnSpPr/>
          <p:nvPr/>
        </p:nvCxnSpPr>
        <p:spPr>
          <a:xfrm flipH="1">
            <a:off x="1907540" y="199707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H="1">
            <a:off x="2627630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>
            <a:off x="3347720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4140200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4932045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5723890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516370" y="199580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1907540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>
            <a:off x="2627630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>
            <a:off x="3420110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H="1">
            <a:off x="4211955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>
            <a:off x="4932045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>
            <a:off x="5723890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6588125" y="3867785"/>
            <a:ext cx="6985" cy="214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275965" y="2787650"/>
            <a:ext cx="3061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语言模型</a:t>
            </a:r>
            <a:r>
              <a:rPr lang="en-US" altLang="zh-CN"/>
              <a:t>(lstm, bert, cnn...)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796280" y="1203325"/>
            <a:ext cx="3191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input:length * embedding_dim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5940425" y="4659630"/>
            <a:ext cx="3039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output:length * vocab_size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35560" y="3796030"/>
            <a:ext cx="129667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逐字计算交叉熵</a:t>
            </a:r>
            <a:endParaRPr lang="zh-CN" altLang="en-US"/>
          </a:p>
        </p:txBody>
      </p:sp>
      <p:sp>
        <p:nvSpPr>
          <p:cNvPr id="26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文本生成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基于语言模型和一段“引言”，生成后续文本</a:t>
            </a:r>
            <a:endParaRPr lang="en-US" altLang="zh-CN" dirty="0" smtClean="0"/>
          </a:p>
          <a:p>
            <a:endParaRPr lang="en-US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01720"/>
            <a:ext cx="8089708" cy="2313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Encoder-Decoder</a:t>
            </a:r>
            <a:r>
              <a:rPr lang="zh-CN" altLang="en-US" dirty="0" smtClean="0"/>
              <a:t>结构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Encoder-Decoder</a:t>
            </a:r>
            <a:r>
              <a:rPr lang="zh-CN" altLang="en-US" sz="2400" dirty="0" smtClean="0"/>
              <a:t>结构是一种基于神经网络完成</a:t>
            </a:r>
            <a:r>
              <a:rPr lang="en-US" altLang="zh-CN" sz="2400" dirty="0" smtClean="0"/>
              <a:t>seq2seq</a:t>
            </a:r>
            <a:r>
              <a:rPr lang="zh-CN" altLang="en-US" sz="2400" dirty="0" smtClean="0"/>
              <a:t>任务的常用方案</a:t>
            </a:r>
            <a:endParaRPr lang="en-US" altLang="zh-CN" sz="2400" dirty="0" smtClean="0"/>
          </a:p>
          <a:p>
            <a:r>
              <a:rPr lang="en-US" altLang="zh-CN" sz="2400" dirty="0" smtClean="0"/>
              <a:t>Encoder</a:t>
            </a:r>
            <a:r>
              <a:rPr lang="zh-CN" altLang="en-US" sz="2400" dirty="0" smtClean="0"/>
              <a:t>将输入转化为向量或矩阵，其中包含了输入中的信息</a:t>
            </a:r>
            <a:endParaRPr lang="en-US" altLang="zh-CN" sz="2400" dirty="0" smtClean="0"/>
          </a:p>
          <a:p>
            <a:r>
              <a:rPr lang="en-US" altLang="zh-CN" sz="2400" dirty="0" smtClean="0"/>
              <a:t>Decoder</a:t>
            </a:r>
            <a:r>
              <a:rPr lang="zh-CN" altLang="en-US" sz="2400" dirty="0" smtClean="0"/>
              <a:t>利用这些信息输出目标值</a:t>
            </a:r>
            <a:endParaRPr 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651870"/>
            <a:ext cx="5086350" cy="1321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dirty="0" smtClean="0">
                <a:sym typeface="+mn-ea"/>
              </a:rPr>
              <a:t>Encoder-Decoder</a:t>
            </a:r>
            <a:r>
              <a:rPr lang="zh-CN" altLang="en-US" dirty="0" smtClean="0">
                <a:sym typeface="+mn-ea"/>
              </a:rPr>
              <a:t>结构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27405" y="1419860"/>
            <a:ext cx="6755765" cy="3394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Encoder-Decoder</a:t>
            </a:r>
            <a:r>
              <a:rPr lang="zh-CN" altLang="en-US" dirty="0" smtClean="0"/>
              <a:t>结构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7654"/>
            <a:ext cx="8146498" cy="2970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sym typeface="+mn-ea"/>
              </a:rPr>
              <a:t>Attention</a:t>
            </a:r>
            <a:r>
              <a:rPr lang="zh-CN" altLang="en-US" dirty="0" smtClean="0">
                <a:sym typeface="+mn-ea"/>
              </a:rPr>
              <a:t>机制</a:t>
            </a:r>
            <a:endParaRPr lang="en-US" dirty="0"/>
          </a:p>
        </p:txBody>
      </p:sp>
      <p:pic>
        <p:nvPicPr>
          <p:cNvPr id="3074" name="Picture 2" descr="D:\badou\course\TBD\day11 seq2seq问题\2330780538-5db79f49a2755_articlex.gif"/>
          <p:cNvPicPr>
            <a:picLocks noChangeAspect="1" noChangeArrowheads="1" noCrop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12874"/>
            <a:ext cx="8044620" cy="306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57488" y="62753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r>
              <a:rPr lang="zh-CN" altLang="en-US" dirty="0" smtClean="0">
                <a:solidFill>
                  <a:srgbClr val="FF0000"/>
                </a:solidFill>
              </a:rPr>
              <a:t>八斗人工智能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   -</a:t>
            </a:r>
            <a:r>
              <a:rPr lang="zh-CN" altLang="en-US" dirty="0" smtClean="0">
                <a:solidFill>
                  <a:srgbClr val="FF0000"/>
                </a:solidFill>
              </a:rPr>
              <a:t>盗版必究</a:t>
            </a:r>
            <a:r>
              <a:rPr lang="en-US" altLang="zh-CN" dirty="0" smtClean="0">
                <a:solidFill>
                  <a:srgbClr val="FF0000"/>
                </a:solidFill>
              </a:rPr>
              <a:t>-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2500</Words>
  <Application>Kingsoft Office WPP</Application>
  <PresentationFormat>全屏显示(16:9)</PresentationFormat>
  <Paragraphs>312</Paragraphs>
  <Slides>35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36" baseType="lpstr">
      <vt:lpstr>Office 主题​​</vt:lpstr>
      <vt:lpstr>NLP中的生成式任务</vt:lpstr>
      <vt:lpstr>生成式任务</vt:lpstr>
      <vt:lpstr>seq2seq任务</vt:lpstr>
      <vt:lpstr>PowerPoint 演示文稿</vt:lpstr>
      <vt:lpstr>示例-文本生成任务</vt:lpstr>
      <vt:lpstr>Encoder-Decoder结构</vt:lpstr>
      <vt:lpstr>Encoder-Decoder结构</vt:lpstr>
      <vt:lpstr>Encoder-Decoder结构</vt:lpstr>
      <vt:lpstr>Attention机制</vt:lpstr>
      <vt:lpstr>Attention机制</vt:lpstr>
      <vt:lpstr>Attention机制</vt:lpstr>
      <vt:lpstr>Attention机制</vt:lpstr>
      <vt:lpstr>Attention思想</vt:lpstr>
      <vt:lpstr>soft-attention</vt:lpstr>
      <vt:lpstr>hard attention</vt:lpstr>
      <vt:lpstr>local attention</vt:lpstr>
      <vt:lpstr>Teacher Forcing</vt:lpstr>
      <vt:lpstr>self attention</vt:lpstr>
      <vt:lpstr>Encoder-Decoder架构</vt:lpstr>
      <vt:lpstr>Decoder中的使用</vt:lpstr>
      <vt:lpstr>Mask Attention</vt:lpstr>
      <vt:lpstr>Mask Attention</vt:lpstr>
      <vt:lpstr>通过Mask控制训练方式</vt:lpstr>
      <vt:lpstr>常见的评价指标</vt:lpstr>
      <vt:lpstr>常见问题</vt:lpstr>
      <vt:lpstr>采样策略相关参数</vt:lpstr>
      <vt:lpstr>Beam Size</vt:lpstr>
      <vt:lpstr>Temperature Sampling</vt:lpstr>
      <vt:lpstr>Top-P/Top-K</vt:lpstr>
      <vt:lpstr>Repetition Penalty</vt:lpstr>
      <vt:lpstr>Max Memory</vt:lpstr>
      <vt:lpstr>指针网络pointer-network</vt:lpstr>
      <vt:lpstr>seq2seq预训练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自然语言处理的发展与挑战</dc:title>
  <dc:creator>Zimo Yin</dc:creator>
  <cp:lastModifiedBy>yinzi</cp:lastModifiedBy>
  <cp:revision>510</cp:revision>
  <dcterms:created xsi:type="dcterms:W3CDTF">2021-01-13T12:57:00Z</dcterms:created>
  <dcterms:modified xsi:type="dcterms:W3CDTF">2024-03-12T03:49:02Z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2052-10.1.0.5554</vt:lpwstr>
  </property>
</Properties>
</file>

<file path=docProps/thumbnail.jpeg>
</file>